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2" r:id="rId7"/>
    <p:sldId id="265" r:id="rId8"/>
    <p:sldId id="263" r:id="rId9"/>
    <p:sldId id="261" r:id="rId10"/>
    <p:sldId id="268" r:id="rId11"/>
    <p:sldId id="267" r:id="rId12"/>
    <p:sldId id="269" r:id="rId1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גרפיקאית" initials="ג" lastIdx="1" clrIdx="0">
    <p:extLst>
      <p:ext uri="{19B8F6BF-5375-455C-9EA6-DF929625EA0E}">
        <p15:presenceInfo xmlns:p15="http://schemas.microsoft.com/office/powerpoint/2012/main" userId="גרפיקאית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7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4BAD-55BC-4605-A2F5-8403C178B4B9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D114-5C59-4C67-BD49-2D7F3C5C1A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15935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4BAD-55BC-4605-A2F5-8403C178B4B9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D114-5C59-4C67-BD49-2D7F3C5C1A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87044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4BAD-55BC-4605-A2F5-8403C178B4B9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D114-5C59-4C67-BD49-2D7F3C5C1A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61816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4BAD-55BC-4605-A2F5-8403C178B4B9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D114-5C59-4C67-BD49-2D7F3C5C1A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24579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4BAD-55BC-4605-A2F5-8403C178B4B9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D114-5C59-4C67-BD49-2D7F3C5C1A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75344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4BAD-55BC-4605-A2F5-8403C178B4B9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D114-5C59-4C67-BD49-2D7F3C5C1A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44533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4BAD-55BC-4605-A2F5-8403C178B4B9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D114-5C59-4C67-BD49-2D7F3C5C1A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25180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4BAD-55BC-4605-A2F5-8403C178B4B9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D114-5C59-4C67-BD49-2D7F3C5C1A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83321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4BAD-55BC-4605-A2F5-8403C178B4B9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D114-5C59-4C67-BD49-2D7F3C5C1A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96198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4BAD-55BC-4605-A2F5-8403C178B4B9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D114-5C59-4C67-BD49-2D7F3C5C1A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05509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4BAD-55BC-4605-A2F5-8403C178B4B9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D114-5C59-4C67-BD49-2D7F3C5C1A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7735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34BAD-55BC-4605-A2F5-8403C178B4B9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7D114-5C59-4C67-BD49-2D7F3C5C1A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864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igd.com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6112425" y="6784109"/>
            <a:ext cx="45719" cy="147782"/>
          </a:xfrm>
        </p:spPr>
        <p:txBody>
          <a:bodyPr>
            <a:normAutofit fontScale="25000" lnSpcReduction="20000"/>
          </a:bodyPr>
          <a:lstStyle/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812E5A67-028D-4675-BF84-64581DE9E840}"/>
              </a:ext>
            </a:extLst>
          </p:cNvPr>
          <p:cNvSpPr txBox="1">
            <a:spLocks/>
          </p:cNvSpPr>
          <p:nvPr/>
        </p:nvSpPr>
        <p:spPr>
          <a:xfrm>
            <a:off x="1586144" y="1339221"/>
            <a:ext cx="9144000" cy="2555671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הכשרה הקצאת שליחים ומאבקים פוליטיים במגרב</a:t>
            </a:r>
          </a:p>
        </p:txBody>
      </p:sp>
    </p:spTree>
    <p:extLst>
      <p:ext uri="{BB962C8B-B14F-4D97-AF65-F5344CB8AC3E}">
        <p14:creationId xmlns:p14="http://schemas.microsoft.com/office/powerpoint/2010/main" val="38741714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AFFE52FA-27C8-4B1F-B415-0DB4AA20ADF3}"/>
              </a:ext>
            </a:extLst>
          </p:cNvPr>
          <p:cNvSpPr/>
          <p:nvPr/>
        </p:nvSpPr>
        <p:spPr>
          <a:xfrm>
            <a:off x="6805932" y="622940"/>
            <a:ext cx="4349749" cy="866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he-IL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במרוקו</a:t>
            </a:r>
            <a:endParaRPr lang="en-US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5FCDAC85-EA8E-4729-A382-471611A1087A}"/>
              </a:ext>
            </a:extLst>
          </p:cNvPr>
          <p:cNvSpPr/>
          <p:nvPr/>
        </p:nvSpPr>
        <p:spPr>
          <a:xfrm>
            <a:off x="2242248" y="2200760"/>
            <a:ext cx="8913433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b="1" dirty="0" err="1">
                <a:latin typeface="David" panose="020E0502060401010101" pitchFamily="34" charset="-79"/>
                <a:cs typeface="David" panose="020E0502060401010101" pitchFamily="34" charset="-79"/>
              </a:rPr>
              <a:t>בסאפי</a:t>
            </a: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 לא הורשתה פעילות של תנועות נוער ציוני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 מכל מפלגה שהיא</a:t>
            </a:r>
          </a:p>
          <a:p>
            <a:pPr>
              <a:lnSpc>
                <a:spcPct val="150000"/>
              </a:lnSpc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רק לתנועת "בח"ד" </a:t>
            </a:r>
          </a:p>
        </p:txBody>
      </p:sp>
    </p:spTree>
    <p:extLst>
      <p:ext uri="{BB962C8B-B14F-4D97-AF65-F5344CB8AC3E}">
        <p14:creationId xmlns:p14="http://schemas.microsoft.com/office/powerpoint/2010/main" val="19961810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361460" y="1397845"/>
            <a:ext cx="81089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2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אלפרד </a:t>
            </a:r>
            <a:r>
              <a:rPr lang="he-IL" sz="32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ללוש </a:t>
            </a:r>
            <a:r>
              <a:rPr lang="he-IL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(שליח) </a:t>
            </a:r>
            <a:r>
              <a:rPr lang="he-IL" sz="32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חשש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מפני הגעת המשלחת של מפא"י </a:t>
            </a:r>
            <a:endParaRPr lang="he-IL" sz="32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      בראשות 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אליהו </a:t>
            </a: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לולו שבאמתחתה 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אלף לא"י</a:t>
            </a:r>
          </a:p>
          <a:p>
            <a:pPr>
              <a:lnSpc>
                <a:spcPct val="150000"/>
              </a:lnSpc>
            </a:pP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lnSpc>
                <a:spcPct val="150000"/>
              </a:lnSpc>
            </a:pPr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ובעזרת  תקציב זה  מפאי  </a:t>
            </a: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תוכל להשתלט </a:t>
            </a:r>
          </a:p>
          <a:p>
            <a:pPr algn="ctr">
              <a:lnSpc>
                <a:spcPct val="150000"/>
              </a:lnSpc>
            </a:pP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על פעילות הנוער בצפון אפריקה</a:t>
            </a:r>
          </a:p>
        </p:txBody>
      </p:sp>
    </p:spTree>
    <p:extLst>
      <p:ext uri="{BB962C8B-B14F-4D97-AF65-F5344CB8AC3E}">
        <p14:creationId xmlns:p14="http://schemas.microsoft.com/office/powerpoint/2010/main" val="2537582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5CD699F-393A-473A-B708-942B4001BF1F}"/>
              </a:ext>
            </a:extLst>
          </p:cNvPr>
          <p:cNvSpPr txBox="1">
            <a:spLocks/>
          </p:cNvSpPr>
          <p:nvPr/>
        </p:nvSpPr>
        <p:spPr>
          <a:xfrm>
            <a:off x="1524000" y="2621281"/>
            <a:ext cx="9144000" cy="1012354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2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תודה</a:t>
            </a:r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!</a:t>
            </a:r>
          </a:p>
          <a:p>
            <a:r>
              <a:rPr lang="he-IL" sz="2400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דניאל </a:t>
            </a:r>
            <a:r>
              <a:rPr lang="he-IL" sz="2400" b="1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בר-אלי ביטון</a:t>
            </a:r>
            <a:endParaRPr lang="he-IL" sz="2400" b="1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C4DD90F0-95B8-4004-B37B-2663AEEDFE62}"/>
              </a:ext>
            </a:extLst>
          </p:cNvPr>
          <p:cNvGrpSpPr/>
          <p:nvPr/>
        </p:nvGrpSpPr>
        <p:grpSpPr>
          <a:xfrm>
            <a:off x="3674599" y="5634447"/>
            <a:ext cx="4842803" cy="338554"/>
            <a:chOff x="4075611" y="5634447"/>
            <a:chExt cx="4842803" cy="338554"/>
          </a:xfrm>
        </p:grpSpPr>
        <p:sp>
          <p:nvSpPr>
            <p:cNvPr id="3" name="תיבת טקסט 2">
              <a:extLst>
                <a:ext uri="{FF2B5EF4-FFF2-40B4-BE49-F238E27FC236}">
                  <a16:creationId xmlns:a16="http://schemas.microsoft.com/office/drawing/2014/main" id="{76F4E78F-74F6-4CE9-93DC-843D92378395}"/>
                </a:ext>
              </a:extLst>
            </p:cNvPr>
            <p:cNvSpPr txBox="1"/>
            <p:nvPr/>
          </p:nvSpPr>
          <p:spPr>
            <a:xfrm>
              <a:off x="4075611" y="5634447"/>
              <a:ext cx="4040777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>
                  <a:latin typeface="David" panose="020E0502060401010101" pitchFamily="34" charset="-79"/>
                  <a:cs typeface="David" panose="020E0502060401010101" pitchFamily="34" charset="-79"/>
                </a:rPr>
                <a:t>עוצב על </a:t>
              </a:r>
              <a:r>
                <a:rPr lang="he-IL" sz="1600" dirty="0" err="1">
                  <a:latin typeface="David" panose="020E0502060401010101" pitchFamily="34" charset="-79"/>
                  <a:cs typeface="David" panose="020E0502060401010101" pitchFamily="34" charset="-79"/>
                </a:rPr>
                <a:t>יד"י</a:t>
              </a:r>
              <a:r>
                <a:rPr lang="he-IL" sz="1600" dirty="0">
                  <a:latin typeface="David" panose="020E0502060401010101" pitchFamily="34" charset="-79"/>
                  <a:cs typeface="David" panose="020E0502060401010101" pitchFamily="34" charset="-79"/>
                </a:rPr>
                <a:t> גלי עיצוב ומיתוג</a:t>
              </a:r>
              <a:r>
                <a:rPr lang="en-US" sz="1600" dirty="0"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sz="1600" dirty="0">
                  <a:latin typeface="David" panose="020E0502060401010101" pitchFamily="34" charset="-79"/>
                  <a:cs typeface="David" panose="020E0502060401010101" pitchFamily="34" charset="-79"/>
                  <a:hlinkClick r:id="rId3"/>
                </a:rPr>
                <a:t>www.galigd.com</a:t>
              </a:r>
              <a:r>
                <a:rPr lang="en-US" sz="1600" dirty="0"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endParaRPr lang="he-IL" sz="16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pic>
          <p:nvPicPr>
            <p:cNvPr id="5" name="תמונה 4">
              <a:extLst>
                <a:ext uri="{FF2B5EF4-FFF2-40B4-BE49-F238E27FC236}">
                  <a16:creationId xmlns:a16="http://schemas.microsoft.com/office/drawing/2014/main" id="{EF8C1C3B-6DE6-41A5-83EB-9107AD4FE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388" y="5634447"/>
              <a:ext cx="802026" cy="338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53998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362325" y="1943715"/>
            <a:ext cx="771207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dirty="0">
                <a:ea typeface="Calibri" panose="020F0502020204030204" pitchFamily="34" charset="0"/>
                <a:cs typeface="David" panose="020E0502060401010101" pitchFamily="34" charset="-79"/>
              </a:rPr>
              <a:t>גרעיני ההכשרה הופעלו גם </a:t>
            </a:r>
            <a:r>
              <a:rPr lang="he-IL" sz="2800" b="1" dirty="0">
                <a:ea typeface="Calibri" panose="020F0502020204030204" pitchFamily="34" charset="0"/>
                <a:cs typeface="David" panose="020E0502060401010101" pitchFamily="34" charset="-79"/>
              </a:rPr>
              <a:t>ביוזמת הקהילה המקומית </a:t>
            </a:r>
          </a:p>
          <a:p>
            <a:endParaRPr lang="he-IL" sz="2800" dirty="0">
              <a:ea typeface="Calibri" panose="020F0502020204030204" pitchFamily="34" charset="0"/>
              <a:cs typeface="David" panose="020E0502060401010101" pitchFamily="34" charset="-79"/>
            </a:endParaRPr>
          </a:p>
          <a:p>
            <a:r>
              <a:rPr lang="he-IL" sz="2800" dirty="0">
                <a:ea typeface="Calibri" panose="020F0502020204030204" pitchFamily="34" charset="0"/>
                <a:cs typeface="David" panose="020E0502060401010101" pitchFamily="34" charset="-79"/>
              </a:rPr>
              <a:t>עם זאת, </a:t>
            </a:r>
          </a:p>
          <a:p>
            <a:r>
              <a:rPr lang="he-IL" sz="2800" b="1" dirty="0">
                <a:ea typeface="Calibri" panose="020F0502020204030204" pitchFamily="34" charset="0"/>
                <a:cs typeface="David" panose="020E0502060401010101" pitchFamily="34" charset="-79"/>
              </a:rPr>
              <a:t>הם לא היו הכשרות לפי התקן הציוני</a:t>
            </a:r>
          </a:p>
          <a:p>
            <a:r>
              <a:rPr lang="he-IL" sz="2800" dirty="0"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</a:p>
          <a:p>
            <a:r>
              <a:rPr lang="he-IL" sz="2800" b="1" dirty="0">
                <a:ea typeface="Calibri" panose="020F0502020204030204" pitchFamily="34" charset="0"/>
                <a:cs typeface="David" panose="020E0502060401010101" pitchFamily="34" charset="-79"/>
              </a:rPr>
              <a:t>בעיקר נעדר מהם המרכיב החקלאי האינטנסיבי</a:t>
            </a:r>
          </a:p>
          <a:p>
            <a:endParaRPr lang="he-IL" sz="2800" dirty="0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73D558C0-F4AD-4C7B-8416-7038892C6364}"/>
              </a:ext>
            </a:extLst>
          </p:cNvPr>
          <p:cNvSpPr/>
          <p:nvPr/>
        </p:nvSpPr>
        <p:spPr>
          <a:xfrm>
            <a:off x="6724650" y="614233"/>
            <a:ext cx="4349749" cy="866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he-IL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הכשרה</a:t>
            </a:r>
            <a:endParaRPr lang="en-US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519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10C115E4-F967-4D93-A597-BB8C7D93A419}"/>
              </a:ext>
            </a:extLst>
          </p:cNvPr>
          <p:cNvSpPr/>
          <p:nvPr/>
        </p:nvSpPr>
        <p:spPr>
          <a:xfrm>
            <a:off x="2817091" y="595561"/>
            <a:ext cx="8331199" cy="2446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he-IL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גרעינים צפון </a:t>
            </a:r>
            <a:r>
              <a:rPr lang="he-IL" sz="4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אפריקאים 1945-1947 </a:t>
            </a:r>
            <a:r>
              <a:rPr lang="he-IL" sz="4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195מקמקרראא </a:t>
            </a:r>
            <a:r>
              <a:rPr lang="he-IL" sz="4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1947-1945 1947-1945 196 - 1947</a:t>
            </a:r>
            <a:endParaRPr lang="en-US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9DC50B1F-EB31-432F-91BF-F532135E38D3}"/>
              </a:ext>
            </a:extLst>
          </p:cNvPr>
          <p:cNvSpPr/>
          <p:nvPr/>
        </p:nvSpPr>
        <p:spPr>
          <a:xfrm>
            <a:off x="9778678" y="1837613"/>
            <a:ext cx="1895890" cy="19034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בית השיטה</a:t>
            </a:r>
          </a:p>
        </p:txBody>
      </p:sp>
      <p:sp>
        <p:nvSpPr>
          <p:cNvPr id="5" name="אליפסה 4">
            <a:extLst>
              <a:ext uri="{FF2B5EF4-FFF2-40B4-BE49-F238E27FC236}">
                <a16:creationId xmlns:a16="http://schemas.microsoft.com/office/drawing/2014/main" id="{92DB4396-D8C1-4B24-9CE3-5D68E38CE741}"/>
              </a:ext>
            </a:extLst>
          </p:cNvPr>
          <p:cNvSpPr/>
          <p:nvPr/>
        </p:nvSpPr>
        <p:spPr>
          <a:xfrm>
            <a:off x="7435272" y="4886036"/>
            <a:ext cx="1801091" cy="17111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קבוצת יבנה</a:t>
            </a:r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FA5BC1C7-D583-4B5E-B51B-778C3F972BC9}"/>
              </a:ext>
            </a:extLst>
          </p:cNvPr>
          <p:cNvSpPr/>
          <p:nvPr/>
        </p:nvSpPr>
        <p:spPr>
          <a:xfrm>
            <a:off x="10126454" y="4775199"/>
            <a:ext cx="1895890" cy="18219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בארות יצחק</a:t>
            </a:r>
          </a:p>
        </p:txBody>
      </p:sp>
      <p:sp>
        <p:nvSpPr>
          <p:cNvPr id="7" name="אליפסה 6">
            <a:extLst>
              <a:ext uri="{FF2B5EF4-FFF2-40B4-BE49-F238E27FC236}">
                <a16:creationId xmlns:a16="http://schemas.microsoft.com/office/drawing/2014/main" id="{BC5CBF66-1605-43A4-9B6C-8404B7712C92}"/>
              </a:ext>
            </a:extLst>
          </p:cNvPr>
          <p:cNvSpPr/>
          <p:nvPr/>
        </p:nvSpPr>
        <p:spPr>
          <a:xfrm>
            <a:off x="4841145" y="4954571"/>
            <a:ext cx="1895890" cy="19034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שדה אליהו</a:t>
            </a:r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660D67C8-33CE-43F8-A360-08423F688794}"/>
              </a:ext>
            </a:extLst>
          </p:cNvPr>
          <p:cNvSpPr/>
          <p:nvPr/>
        </p:nvSpPr>
        <p:spPr>
          <a:xfrm>
            <a:off x="4299794" y="2087419"/>
            <a:ext cx="1895890" cy="16536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שדה נחום</a:t>
            </a:r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9DC50B1F-EB31-432F-91BF-F532135E38D3}"/>
              </a:ext>
            </a:extLst>
          </p:cNvPr>
          <p:cNvSpPr/>
          <p:nvPr/>
        </p:nvSpPr>
        <p:spPr>
          <a:xfrm>
            <a:off x="7085775" y="1948873"/>
            <a:ext cx="2031999" cy="172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בית </a:t>
            </a:r>
            <a:r>
              <a:rPr lang="he-IL" sz="28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אורן</a:t>
            </a:r>
            <a:endParaRPr lang="he-IL" sz="28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110161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BAE307C4-B385-4675-B6CB-30D258811228}"/>
              </a:ext>
            </a:extLst>
          </p:cNvPr>
          <p:cNvSpPr/>
          <p:nvPr/>
        </p:nvSpPr>
        <p:spPr>
          <a:xfrm>
            <a:off x="6724650" y="614233"/>
            <a:ext cx="4349749" cy="866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he-IL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הכשרה בחוות ב-</a:t>
            </a:r>
            <a:endParaRPr lang="en-US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7F74ECA9-D492-4150-BD3C-3E393F0EE1AC}"/>
              </a:ext>
            </a:extLst>
          </p:cNvPr>
          <p:cNvSpPr/>
          <p:nvPr/>
        </p:nvSpPr>
        <p:spPr>
          <a:xfrm>
            <a:off x="9840686" y="2333896"/>
            <a:ext cx="1898469" cy="2220689"/>
          </a:xfrm>
          <a:prstGeom prst="roundRect">
            <a:avLst/>
          </a:prstGeom>
          <a:solidFill>
            <a:srgbClr val="B87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מרוקו-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חוות </a:t>
            </a:r>
            <a:r>
              <a:rPr lang="he-IL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אמסלם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0F8C6F80-DA1D-4009-83C1-B8A0F4583DAD}"/>
              </a:ext>
            </a:extLst>
          </p:cNvPr>
          <p:cNvSpPr/>
          <p:nvPr/>
        </p:nvSpPr>
        <p:spPr>
          <a:xfrm>
            <a:off x="7599138" y="2333896"/>
            <a:ext cx="1898469" cy="2220689"/>
          </a:xfrm>
          <a:prstGeom prst="roundRect">
            <a:avLst/>
          </a:prstGeom>
          <a:solidFill>
            <a:srgbClr val="B87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טריפולי / לוב</a:t>
            </a:r>
          </a:p>
        </p:txBody>
      </p:sp>
      <p:sp>
        <p:nvSpPr>
          <p:cNvPr id="15" name="מלבן: פינות מעוגלות 14">
            <a:extLst>
              <a:ext uri="{FF2B5EF4-FFF2-40B4-BE49-F238E27FC236}">
                <a16:creationId xmlns:a16="http://schemas.microsoft.com/office/drawing/2014/main" id="{03E33555-4DC9-45F1-9E17-3024C5AFA911}"/>
              </a:ext>
            </a:extLst>
          </p:cNvPr>
          <p:cNvSpPr/>
          <p:nvPr/>
        </p:nvSpPr>
        <p:spPr>
          <a:xfrm>
            <a:off x="5357590" y="2333894"/>
            <a:ext cx="1898469" cy="2220689"/>
          </a:xfrm>
          <a:prstGeom prst="roundRect">
            <a:avLst/>
          </a:prstGeom>
          <a:solidFill>
            <a:srgbClr val="B87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תוניס-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ג'רבה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8AC7B45F-9585-4D1A-BC00-056BE5000917}"/>
              </a:ext>
            </a:extLst>
          </p:cNvPr>
          <p:cNvSpPr/>
          <p:nvPr/>
        </p:nvSpPr>
        <p:spPr>
          <a:xfrm>
            <a:off x="3116042" y="2333894"/>
            <a:ext cx="1898469" cy="2220689"/>
          </a:xfrm>
          <a:prstGeom prst="roundRect">
            <a:avLst/>
          </a:prstGeom>
          <a:solidFill>
            <a:srgbClr val="B87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הכשרת בח"ד</a:t>
            </a:r>
          </a:p>
          <a:p>
            <a:pPr algn="ctr"/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צרפת</a:t>
            </a:r>
          </a:p>
          <a:p>
            <a:pPr algn="ctr"/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קומפ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זה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פיזול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0C7D0116-4E60-43A5-A029-EC24863BDA5C}"/>
              </a:ext>
            </a:extLst>
          </p:cNvPr>
          <p:cNvSpPr/>
          <p:nvPr/>
        </p:nvSpPr>
        <p:spPr>
          <a:xfrm>
            <a:off x="878944" y="2333894"/>
            <a:ext cx="1898469" cy="2220689"/>
          </a:xfrm>
          <a:prstGeom prst="roundRect">
            <a:avLst/>
          </a:prstGeom>
          <a:solidFill>
            <a:srgbClr val="B87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תקצוב ההכשרות</a:t>
            </a:r>
          </a:p>
        </p:txBody>
      </p:sp>
    </p:spTree>
    <p:extLst>
      <p:ext uri="{BB962C8B-B14F-4D97-AF65-F5344CB8AC3E}">
        <p14:creationId xmlns:p14="http://schemas.microsoft.com/office/powerpoint/2010/main" val="36925055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505075" y="1228397"/>
            <a:ext cx="7620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e-IL" sz="2800" dirty="0">
                <a:ea typeface="Calibri" panose="020F0502020204030204" pitchFamily="34" charset="0"/>
                <a:cs typeface="David" panose="020E0502060401010101" pitchFamily="34" charset="-79"/>
              </a:rPr>
              <a:t>החברים עובדים </a:t>
            </a:r>
            <a:r>
              <a:rPr lang="he-IL" sz="2800" b="1" dirty="0">
                <a:ea typeface="Calibri" panose="020F0502020204030204" pitchFamily="34" charset="0"/>
                <a:cs typeface="David" panose="020E0502060401010101" pitchFamily="34" charset="-79"/>
              </a:rPr>
              <a:t>במרץ ובהתלהבות </a:t>
            </a:r>
            <a:r>
              <a:rPr lang="he-IL" sz="2800" dirty="0">
                <a:ea typeface="Calibri" panose="020F0502020204030204" pitchFamily="34" charset="0"/>
                <a:cs typeface="David" panose="020E0502060401010101" pitchFamily="34" charset="-79"/>
              </a:rPr>
              <a:t>יוצאת מהכלל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he-IL" sz="2800" dirty="0"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e-IL" sz="2800" dirty="0">
                <a:ea typeface="Calibri" panose="020F0502020204030204" pitchFamily="34" charset="0"/>
                <a:cs typeface="David" panose="020E0502060401010101" pitchFamily="34" charset="-79"/>
              </a:rPr>
              <a:t>ובכל רגע </a:t>
            </a:r>
            <a:r>
              <a:rPr lang="he-IL" sz="2800" b="1" dirty="0">
                <a:ea typeface="Calibri" panose="020F0502020204030204" pitchFamily="34" charset="0"/>
                <a:cs typeface="David" panose="020E0502060401010101" pitchFamily="34" charset="-79"/>
              </a:rPr>
              <a:t>נזכרים בארץ ישראל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he-IL" sz="2800" dirty="0"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e-IL" sz="2800" dirty="0">
                <a:ea typeface="Calibri" panose="020F0502020204030204" pitchFamily="34" charset="0"/>
                <a:cs typeface="David" panose="020E0502060401010101" pitchFamily="34" charset="-79"/>
              </a:rPr>
              <a:t>ומשוחחים על זה שעות רבות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he-IL" sz="2800" dirty="0"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e-IL" sz="2800" dirty="0">
                <a:ea typeface="Calibri" panose="020F0502020204030204" pitchFamily="34" charset="0"/>
                <a:cs typeface="David" panose="020E0502060401010101" pitchFamily="34" charset="-79"/>
              </a:rPr>
              <a:t>הם </a:t>
            </a:r>
            <a:r>
              <a:rPr lang="he-IL" sz="2800" b="1" dirty="0">
                <a:ea typeface="Calibri" panose="020F0502020204030204" pitchFamily="34" charset="0"/>
                <a:cs typeface="David" panose="020E0502060401010101" pitchFamily="34" charset="-79"/>
              </a:rPr>
              <a:t>מצפצפים על כל מכשולי החום </a:t>
            </a:r>
            <a:r>
              <a:rPr lang="he-IL" sz="2800" dirty="0">
                <a:ea typeface="Calibri" panose="020F0502020204030204" pitchFamily="34" charset="0"/>
                <a:cs typeface="David" panose="020E0502060401010101" pitchFamily="34" charset="-79"/>
              </a:rPr>
              <a:t>והשמש היוקדת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he-IL" sz="2800" dirty="0"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e-IL" sz="2800" b="1" dirty="0">
                <a:ea typeface="Calibri" panose="020F0502020204030204" pitchFamily="34" charset="0"/>
                <a:cs typeface="David" panose="020E0502060401010101" pitchFamily="34" charset="-79"/>
              </a:rPr>
              <a:t>לא שמים לב לכאבי הידיים והגב </a:t>
            </a:r>
          </a:p>
          <a:p>
            <a:pPr algn="ctr"/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6104946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4503046" y="1895436"/>
            <a:ext cx="6797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ea typeface="Calibri" panose="020F0502020204030204" pitchFamily="34" charset="0"/>
                <a:cs typeface="David" panose="020E0502060401010101" pitchFamily="34" charset="-79"/>
              </a:rPr>
              <a:t>הקצאת שליחים הייתה תהליך בירוקרטי מורכב </a:t>
            </a:r>
            <a:endParaRPr lang="he-IL" sz="2400" b="1" dirty="0"/>
          </a:p>
        </p:txBody>
      </p:sp>
      <p:sp>
        <p:nvSpPr>
          <p:cNvPr id="6" name="מלבן 5"/>
          <p:cNvSpPr/>
          <p:nvPr/>
        </p:nvSpPr>
        <p:spPr>
          <a:xfrm>
            <a:off x="2978859" y="3263537"/>
            <a:ext cx="83219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>
                <a:ea typeface="Calibri" panose="020F0502020204030204" pitchFamily="34" charset="0"/>
                <a:cs typeface="David" panose="020E0502060401010101" pitchFamily="34" charset="-79"/>
              </a:rPr>
              <a:t>אלפרד </a:t>
            </a:r>
            <a:r>
              <a:rPr lang="he-IL" dirty="0" smtClean="0">
                <a:ea typeface="Calibri" panose="020F0502020204030204" pitchFamily="34" charset="0"/>
                <a:cs typeface="David" panose="020E0502060401010101" pitchFamily="34" charset="-79"/>
              </a:rPr>
              <a:t>כהן </a:t>
            </a:r>
            <a:r>
              <a:rPr lang="he-IL" dirty="0">
                <a:ea typeface="Calibri" panose="020F0502020204030204" pitchFamily="34" charset="0"/>
                <a:cs typeface="David" panose="020E0502060401010101" pitchFamily="34" charset="-79"/>
              </a:rPr>
              <a:t>באירופה </a:t>
            </a:r>
            <a:r>
              <a:rPr lang="he-IL" b="1" dirty="0">
                <a:ea typeface="Calibri" panose="020F0502020204030204" pitchFamily="34" charset="0"/>
                <a:cs typeface="David" panose="020E0502060401010101" pitchFamily="34" charset="-79"/>
              </a:rPr>
              <a:t>על מיליון יהודים </a:t>
            </a:r>
            <a:r>
              <a:rPr lang="he-IL" dirty="0">
                <a:ea typeface="Calibri" panose="020F0502020204030204" pitchFamily="34" charset="0"/>
                <a:cs typeface="David" panose="020E0502060401010101" pitchFamily="34" charset="-79"/>
              </a:rPr>
              <a:t>יש </a:t>
            </a:r>
          </a:p>
          <a:p>
            <a:endParaRPr lang="he-IL" dirty="0">
              <a:ea typeface="Calibri" panose="020F0502020204030204" pitchFamily="34" charset="0"/>
              <a:cs typeface="David" panose="020E0502060401010101" pitchFamily="34" charset="-79"/>
            </a:endParaRPr>
          </a:p>
          <a:p>
            <a:r>
              <a:rPr lang="he-IL" b="1" dirty="0" smtClean="0">
                <a:ea typeface="Calibri" panose="020F0502020204030204" pitchFamily="34" charset="0"/>
                <a:cs typeface="David" panose="020E0502060401010101" pitchFamily="34" charset="-79"/>
              </a:rPr>
              <a:t>              כ-100 </a:t>
            </a:r>
            <a:r>
              <a:rPr lang="he-IL" b="1" dirty="0">
                <a:ea typeface="Calibri" panose="020F0502020204030204" pitchFamily="34" charset="0"/>
                <a:cs typeface="David" panose="020E0502060401010101" pitchFamily="34" charset="-79"/>
              </a:rPr>
              <a:t>שליחים מהקיבוץ </a:t>
            </a:r>
          </a:p>
          <a:p>
            <a:endParaRPr lang="he-IL" dirty="0">
              <a:ea typeface="Calibri" panose="020F0502020204030204" pitchFamily="34" charset="0"/>
              <a:cs typeface="David" panose="020E0502060401010101" pitchFamily="34" charset="-79"/>
            </a:endParaRPr>
          </a:p>
          <a:p>
            <a:r>
              <a:rPr lang="he-IL" b="1" dirty="0" smtClean="0">
                <a:ea typeface="Calibri" panose="020F0502020204030204" pitchFamily="34" charset="0"/>
                <a:cs typeface="David" panose="020E0502060401010101" pitchFamily="34" charset="-79"/>
              </a:rPr>
              <a:t>                                 ו-1,000 </a:t>
            </a:r>
            <a:r>
              <a:rPr lang="he-IL" b="1" dirty="0">
                <a:ea typeface="Calibri" panose="020F0502020204030204" pitchFamily="34" charset="0"/>
                <a:cs typeface="David" panose="020E0502060401010101" pitchFamily="34" charset="-79"/>
              </a:rPr>
              <a:t>שליחים של התנועה הציונית </a:t>
            </a:r>
          </a:p>
          <a:p>
            <a:endParaRPr lang="he-IL" dirty="0">
              <a:ea typeface="Calibri" panose="020F0502020204030204" pitchFamily="34" charset="0"/>
              <a:cs typeface="David" panose="020E0502060401010101" pitchFamily="34" charset="-79"/>
            </a:endParaRPr>
          </a:p>
          <a:p>
            <a:r>
              <a:rPr lang="he-IL" b="1" dirty="0">
                <a:ea typeface="Calibri" panose="020F0502020204030204" pitchFamily="34" charset="0"/>
                <a:cs typeface="David" panose="020E0502060401010101" pitchFamily="34" charset="-79"/>
              </a:rPr>
              <a:t>ואילו על חצי מיליון יהודים </a:t>
            </a:r>
            <a:r>
              <a:rPr lang="he-IL" dirty="0">
                <a:ea typeface="Calibri" panose="020F0502020204030204" pitchFamily="34" charset="0"/>
                <a:cs typeface="David" panose="020E0502060401010101" pitchFamily="34" charset="-79"/>
              </a:rPr>
              <a:t>מצפון אפריקה </a:t>
            </a:r>
          </a:p>
          <a:p>
            <a:endParaRPr lang="he-IL" dirty="0">
              <a:ea typeface="Calibri" panose="020F0502020204030204" pitchFamily="34" charset="0"/>
              <a:cs typeface="David" panose="020E0502060401010101" pitchFamily="34" charset="-79"/>
            </a:endParaRPr>
          </a:p>
          <a:p>
            <a:r>
              <a:rPr lang="he-IL" b="1" dirty="0" smtClean="0">
                <a:ea typeface="Calibri" panose="020F0502020204030204" pitchFamily="34" charset="0"/>
                <a:cs typeface="David" panose="020E0502060401010101" pitchFamily="34" charset="-79"/>
              </a:rPr>
              <a:t>                    יש </a:t>
            </a:r>
            <a:r>
              <a:rPr lang="he-IL" b="1" dirty="0">
                <a:ea typeface="Calibri" panose="020F0502020204030204" pitchFamily="34" charset="0"/>
                <a:cs typeface="David" panose="020E0502060401010101" pitchFamily="34" charset="-79"/>
              </a:rPr>
              <a:t>שלושה שליחים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0E4F3C2-99DD-47EC-B4F7-277A92FA5E77}"/>
              </a:ext>
            </a:extLst>
          </p:cNvPr>
          <p:cNvSpPr/>
          <p:nvPr/>
        </p:nvSpPr>
        <p:spPr>
          <a:xfrm>
            <a:off x="3836399" y="614233"/>
            <a:ext cx="7464424" cy="866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he-IL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הקצאת שליחים לצפון אפריקה</a:t>
            </a:r>
            <a:endParaRPr lang="en-US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6115CAF4-FFEF-4870-9B6D-A168EDD19D65}"/>
              </a:ext>
            </a:extLst>
          </p:cNvPr>
          <p:cNvSpPr/>
          <p:nvPr/>
        </p:nvSpPr>
        <p:spPr>
          <a:xfrm>
            <a:off x="1767840" y="2506867"/>
            <a:ext cx="9532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 smtClean="0">
                <a:ea typeface="Calibri" panose="020F0502020204030204" pitchFamily="34" charset="0"/>
                <a:cs typeface="David" panose="020E0502060401010101" pitchFamily="34" charset="-79"/>
              </a:rPr>
              <a:t>הנאמנות </a:t>
            </a:r>
            <a:r>
              <a:rPr lang="he-IL" sz="2400" b="1" dirty="0">
                <a:ea typeface="Calibri" panose="020F0502020204030204" pitchFamily="34" charset="0"/>
                <a:cs typeface="David" panose="020E0502060401010101" pitchFamily="34" charset="-79"/>
              </a:rPr>
              <a:t>השליחים לתנועה הייתה חזקה יותר ממחויבותם לסוכנות היהודית.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27807319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046515" y="1966687"/>
            <a:ext cx="84473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dirty="0" smtClean="0">
                <a:ea typeface="Calibri" panose="020F0502020204030204" pitchFamily="34" charset="0"/>
                <a:cs typeface="David" panose="020E0502060401010101" pitchFamily="34" charset="-79"/>
              </a:rPr>
              <a:t>התלונות </a:t>
            </a:r>
            <a:r>
              <a:rPr lang="he-IL" sz="3200" dirty="0">
                <a:ea typeface="Calibri" panose="020F0502020204030204" pitchFamily="34" charset="0"/>
                <a:cs typeface="David" panose="020E0502060401010101" pitchFamily="34" charset="-79"/>
              </a:rPr>
              <a:t>על מחסור </a:t>
            </a:r>
            <a:r>
              <a:rPr lang="he-IL" sz="3200" dirty="0" smtClean="0">
                <a:ea typeface="Calibri" panose="020F0502020204030204" pitchFamily="34" charset="0"/>
                <a:cs typeface="David" panose="020E0502060401010101" pitchFamily="34" charset="-79"/>
              </a:rPr>
              <a:t>בשליחים</a:t>
            </a:r>
          </a:p>
          <a:p>
            <a:endParaRPr lang="he-IL" sz="3200" dirty="0">
              <a:cs typeface="David" panose="020E0502060401010101" pitchFamily="34" charset="-79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 אפרים 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פרידמן </a:t>
            </a: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חשש</a:t>
            </a:r>
          </a:p>
          <a:p>
            <a:pPr algn="ctr"/>
            <a:r>
              <a:rPr lang="he-IL" sz="32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שללא </a:t>
            </a:r>
            <a:r>
              <a:rPr lang="he-IL" sz="32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שליחים כל המפעל במגרב ירד לטמיון</a:t>
            </a:r>
          </a:p>
        </p:txBody>
      </p:sp>
    </p:spTree>
    <p:extLst>
      <p:ext uri="{BB962C8B-B14F-4D97-AF65-F5344CB8AC3E}">
        <p14:creationId xmlns:p14="http://schemas.microsoft.com/office/powerpoint/2010/main" val="17540474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3593F294-7669-4858-AE57-77B590201879}"/>
              </a:ext>
            </a:extLst>
          </p:cNvPr>
          <p:cNvSpPr/>
          <p:nvPr/>
        </p:nvSpPr>
        <p:spPr>
          <a:xfrm>
            <a:off x="2583295" y="776158"/>
            <a:ext cx="9036049" cy="575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he-IL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מאבקים בין התנועות הפוליטיות הארץ-ישראליות במגרב</a:t>
            </a:r>
            <a:endParaRPr lang="en-US" sz="3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33C2E50C-477C-4930-B44B-8FF07E205068}"/>
              </a:ext>
            </a:extLst>
          </p:cNvPr>
          <p:cNvSpPr/>
          <p:nvPr/>
        </p:nvSpPr>
        <p:spPr>
          <a:xfrm>
            <a:off x="3271062" y="4098738"/>
            <a:ext cx="1906577" cy="1906577"/>
          </a:xfrm>
          <a:prstGeom prst="ellipse">
            <a:avLst/>
          </a:prstGeom>
          <a:solidFill>
            <a:srgbClr val="FDD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אנשים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פרטיים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חיים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בלאיס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B04CC33D-DB7E-4C84-AC54-C98A55F74BB0}"/>
              </a:ext>
            </a:extLst>
          </p:cNvPr>
          <p:cNvSpPr/>
          <p:nvPr/>
        </p:nvSpPr>
        <p:spPr>
          <a:xfrm>
            <a:off x="3271062" y="1915072"/>
            <a:ext cx="1906577" cy="1906577"/>
          </a:xfrm>
          <a:prstGeom prst="ellipse">
            <a:avLst/>
          </a:prstGeom>
          <a:solidFill>
            <a:srgbClr val="FDD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הפועל המזרחי</a:t>
            </a:r>
          </a:p>
        </p:txBody>
      </p:sp>
      <p:sp>
        <p:nvSpPr>
          <p:cNvPr id="21" name="אליפסה 20">
            <a:extLst>
              <a:ext uri="{FF2B5EF4-FFF2-40B4-BE49-F238E27FC236}">
                <a16:creationId xmlns:a16="http://schemas.microsoft.com/office/drawing/2014/main" id="{C6097B94-A235-4A56-9F73-B709AC449E18}"/>
              </a:ext>
            </a:extLst>
          </p:cNvPr>
          <p:cNvSpPr/>
          <p:nvPr/>
        </p:nvSpPr>
        <p:spPr>
          <a:xfrm>
            <a:off x="8359154" y="1915071"/>
            <a:ext cx="1906577" cy="1906577"/>
          </a:xfrm>
          <a:prstGeom prst="ellipse">
            <a:avLst/>
          </a:prstGeom>
          <a:solidFill>
            <a:srgbClr val="FDD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דרור</a:t>
            </a:r>
          </a:p>
        </p:txBody>
      </p:sp>
      <p:sp>
        <p:nvSpPr>
          <p:cNvPr id="20" name="אליפסה 19">
            <a:extLst>
              <a:ext uri="{FF2B5EF4-FFF2-40B4-BE49-F238E27FC236}">
                <a16:creationId xmlns:a16="http://schemas.microsoft.com/office/drawing/2014/main" id="{CBEB99DB-4185-4AEE-8FB6-B426A1FCF810}"/>
              </a:ext>
            </a:extLst>
          </p:cNvPr>
          <p:cNvSpPr/>
          <p:nvPr/>
        </p:nvSpPr>
        <p:spPr>
          <a:xfrm>
            <a:off x="5815108" y="1915071"/>
            <a:ext cx="1906577" cy="1906577"/>
          </a:xfrm>
          <a:prstGeom prst="ellipse">
            <a:avLst/>
          </a:prstGeom>
          <a:solidFill>
            <a:srgbClr val="FDD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השומר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הצעיר</a:t>
            </a:r>
          </a:p>
        </p:txBody>
      </p:sp>
      <p:sp>
        <p:nvSpPr>
          <p:cNvPr id="22" name="אליפסה 21">
            <a:extLst>
              <a:ext uri="{FF2B5EF4-FFF2-40B4-BE49-F238E27FC236}">
                <a16:creationId xmlns:a16="http://schemas.microsoft.com/office/drawing/2014/main" id="{64F5C395-8B05-4709-8AF0-4E8D1860C600}"/>
              </a:ext>
            </a:extLst>
          </p:cNvPr>
          <p:cNvSpPr/>
          <p:nvPr/>
        </p:nvSpPr>
        <p:spPr>
          <a:xfrm>
            <a:off x="5815107" y="4121268"/>
            <a:ext cx="1906577" cy="1906577"/>
          </a:xfrm>
          <a:prstGeom prst="ellipse">
            <a:avLst/>
          </a:prstGeom>
          <a:solidFill>
            <a:srgbClr val="FDD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תנועות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צופים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דתיות</a:t>
            </a:r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DB1CE123-BE80-4FBF-B938-2EB6A9CD9C0F}"/>
              </a:ext>
            </a:extLst>
          </p:cNvPr>
          <p:cNvSpPr/>
          <p:nvPr/>
        </p:nvSpPr>
        <p:spPr>
          <a:xfrm>
            <a:off x="8359154" y="4121268"/>
            <a:ext cx="1906577" cy="1906577"/>
          </a:xfrm>
          <a:prstGeom prst="ellipse">
            <a:avLst/>
          </a:prstGeom>
          <a:solidFill>
            <a:srgbClr val="FDD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בית"ר</a:t>
            </a:r>
          </a:p>
        </p:txBody>
      </p:sp>
      <p:cxnSp>
        <p:nvCxnSpPr>
          <p:cNvPr id="3" name="מחבר חץ ישר 2"/>
          <p:cNvCxnSpPr/>
          <p:nvPr/>
        </p:nvCxnSpPr>
        <p:spPr>
          <a:xfrm>
            <a:off x="8359154" y="3676073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חץ ישר 5"/>
          <p:cNvCxnSpPr/>
          <p:nvPr/>
        </p:nvCxnSpPr>
        <p:spPr>
          <a:xfrm flipV="1">
            <a:off x="8359154" y="3380509"/>
            <a:ext cx="904919" cy="341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 flipH="1" flipV="1">
            <a:off x="7352145" y="3371273"/>
            <a:ext cx="1007009" cy="450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 flipH="1" flipV="1">
            <a:off x="4876800" y="3380509"/>
            <a:ext cx="3482354" cy="441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/>
          <p:nvPr/>
        </p:nvCxnSpPr>
        <p:spPr>
          <a:xfrm flipH="1">
            <a:off x="5006109" y="3821648"/>
            <a:ext cx="3426691" cy="1138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/>
          <p:nvPr/>
        </p:nvCxnSpPr>
        <p:spPr>
          <a:xfrm flipH="1">
            <a:off x="7352145" y="3821648"/>
            <a:ext cx="1089891" cy="768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6729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53" presetClass="entr" presetSubtype="52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1" grpId="0" animBg="1"/>
      <p:bldP spid="20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A7CBB7C2-0C08-4F85-8B7F-4BBE5E3F68B7}"/>
              </a:ext>
            </a:extLst>
          </p:cNvPr>
          <p:cNvSpPr/>
          <p:nvPr/>
        </p:nvSpPr>
        <p:spPr>
          <a:xfrm>
            <a:off x="6527783" y="614233"/>
            <a:ext cx="4349749" cy="866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he-IL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בתוניס</a:t>
            </a:r>
            <a:endParaRPr lang="en-US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A2189562-AF62-4E41-9FF8-0543A6240007}"/>
              </a:ext>
            </a:extLst>
          </p:cNvPr>
          <p:cNvSpPr/>
          <p:nvPr/>
        </p:nvSpPr>
        <p:spPr>
          <a:xfrm>
            <a:off x="4079755" y="2044005"/>
            <a:ext cx="67977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e-IL" sz="2800" b="1" dirty="0">
                <a:ea typeface="Calibri" panose="020F0502020204030204" pitchFamily="34" charset="0"/>
                <a:cs typeface="David" panose="020E0502060401010101" pitchFamily="34" charset="-79"/>
              </a:rPr>
              <a:t>חיים </a:t>
            </a:r>
            <a:r>
              <a:rPr lang="he-IL" sz="2800" b="1" dirty="0" err="1">
                <a:ea typeface="Calibri" panose="020F0502020204030204" pitchFamily="34" charset="0"/>
                <a:cs typeface="David" panose="020E0502060401010101" pitchFamily="34" charset="-79"/>
              </a:rPr>
              <a:t>בלאיס</a:t>
            </a:r>
            <a:endParaRPr lang="he-IL" sz="2800" b="1" dirty="0">
              <a:ea typeface="Calibri" panose="020F0502020204030204" pitchFamily="34" charset="0"/>
              <a:cs typeface="David" panose="020E0502060401010101" pitchFamily="34" charset="-79"/>
            </a:endParaRPr>
          </a:p>
          <a:p>
            <a:endParaRPr lang="he-IL" sz="2800" b="1" dirty="0"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e-IL" sz="2800" b="1" dirty="0">
                <a:cs typeface="David" panose="020E0502060401010101" pitchFamily="34" charset="-79"/>
              </a:rPr>
              <a:t>בית"ר ודרור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15848159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248</Words>
  <Application>Microsoft Office PowerPoint</Application>
  <PresentationFormat>מסך רחב</PresentationFormat>
  <Paragraphs>73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David</vt:lpstr>
      <vt:lpstr>Times New Roman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הכשרה הקצאת שליחים ומאבקים פוליטיים במגרב</dc:title>
  <dc:creator>דני</dc:creator>
  <cp:lastModifiedBy>דני</cp:lastModifiedBy>
  <cp:revision>41</cp:revision>
  <dcterms:created xsi:type="dcterms:W3CDTF">2021-01-18T16:26:40Z</dcterms:created>
  <dcterms:modified xsi:type="dcterms:W3CDTF">2021-09-11T08:49:16Z</dcterms:modified>
</cp:coreProperties>
</file>